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58" r:id="rId5"/>
    <p:sldId id="259" r:id="rId6"/>
    <p:sldId id="261" r:id="rId7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K&#7870;%20TO&#193;N%20-%20TH&#217;Y\ISO%202018\M4%20-%20Ch&#237;nh%20th&#7913;c\K&#7870;%20HO&#7840;CH%20TAI%20CHINH%202016-2020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K&#7870;%20TO&#193;N%20-%20TH&#217;Y\ISO%202018\M4%20-%20Ch&#237;nh%20th&#7913;c\K&#7870;%20HO&#7840;CH%20TAI%20CHINH%202016-2020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K&#7870;%20TO&#193;N%20-%20TH&#217;Y\ISO%202018\M4%20-%20Ch&#237;nh%20th&#7913;c\K&#7870;%20HO&#7840;CH%20TAI%20CHINH%202016-202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5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ĐỒ </a:t>
            </a: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 </a:t>
            </a:r>
            <a:r>
              <a:rPr lang="en-US" sz="2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 </a:t>
            </a: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</a:p>
          <a:p>
            <a:pPr>
              <a:defRPr/>
            </a:pP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5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NĂM 2016-2020</a:t>
            </a:r>
            <a:endParaRPr lang="en-US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'KE HOACH TAI CHINH'!$B$7</c:f>
              <c:strCache>
                <c:ptCount val="1"/>
                <c:pt idx="0">
                  <c:v>TỔNG SỐ THU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951603012240293E-3"/>
                  <c:y val="-0.19040164873756976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sz="1200" b="1" dirty="0"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rPr>
                      <a:t>88.318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728971962616819E-3"/>
                  <c:y val="-0.23454622749621087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>
                        <a:latin typeface="Times New Roman" pitchFamily="18" charset="0"/>
                        <a:cs typeface="Times New Roman" pitchFamily="18" charset="0"/>
                      </a:rPr>
                      <a:t> 115.678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148453405941079E-2"/>
                  <c:y val="-0.2669535322169235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sz="1200" b="1" dirty="0">
                        <a:latin typeface="Times New Roman" pitchFamily="18" charset="0"/>
                        <a:cs typeface="Times New Roman" pitchFamily="18" charset="0"/>
                      </a:rPr>
                      <a:t>140.531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135992346751049E-2"/>
                  <c:y val="-0.3296817123211711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sz="1200" b="1" dirty="0">
                        <a:latin typeface="Times New Roman" pitchFamily="18" charset="0"/>
                        <a:cs typeface="Times New Roman" pitchFamily="18" charset="0"/>
                      </a:rPr>
                      <a:t>172.804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461059190031152E-2"/>
                  <c:y val="-0.3759781523788399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sz="1200" b="1" dirty="0">
                        <a:latin typeface="Times New Roman" pitchFamily="18" charset="0"/>
                        <a:cs typeface="Times New Roman" pitchFamily="18" charset="0"/>
                      </a:rPr>
                      <a:t>207.263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 HOACH TAI CHINH'!$C$6:$G$6</c:f>
              <c:strCache>
                <c:ptCount val="5"/>
                <c:pt idx="0">
                  <c:v>Năm 2016</c:v>
                </c:pt>
                <c:pt idx="1">
                  <c:v>Năm 2017</c:v>
                </c:pt>
                <c:pt idx="2">
                  <c:v>Năm 2018</c:v>
                </c:pt>
                <c:pt idx="3">
                  <c:v>Năm 2019</c:v>
                </c:pt>
                <c:pt idx="4">
                  <c:v>Năm 2020</c:v>
                </c:pt>
              </c:strCache>
            </c:strRef>
          </c:cat>
          <c:val>
            <c:numRef>
              <c:f>'KE HOACH TAI CHINH'!$C$7:$G$7</c:f>
              <c:numCache>
                <c:formatCode>_(* #.##0_);_(* \(#.##0\);_(* "-"??_);_(@_)</c:formatCode>
                <c:ptCount val="5"/>
                <c:pt idx="0">
                  <c:v>88317.524999999994</c:v>
                </c:pt>
                <c:pt idx="1">
                  <c:v>115678.15225</c:v>
                </c:pt>
                <c:pt idx="2">
                  <c:v>140530.63750000001</c:v>
                </c:pt>
                <c:pt idx="3">
                  <c:v>172804.44700000001</c:v>
                </c:pt>
                <c:pt idx="4">
                  <c:v>207262.56799999997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2471936"/>
        <c:axId val="102500992"/>
        <c:axId val="0"/>
      </c:bar3DChart>
      <c:catAx>
        <c:axId val="102471936"/>
        <c:scaling>
          <c:orientation val="minMax"/>
        </c:scaling>
        <c:delete val="0"/>
        <c:axPos val="b"/>
        <c:majorTickMark val="out"/>
        <c:minorTickMark val="none"/>
        <c:tickLblPos val="nextTo"/>
        <c:crossAx val="102500992"/>
        <c:crosses val="autoZero"/>
        <c:auto val="1"/>
        <c:lblAlgn val="ctr"/>
        <c:lblOffset val="100"/>
        <c:noMultiLvlLbl val="0"/>
      </c:catAx>
      <c:valAx>
        <c:axId val="102500992"/>
        <c:scaling>
          <c:orientation val="minMax"/>
        </c:scaling>
        <c:delete val="0"/>
        <c:axPos val="l"/>
        <c:majorGridlines/>
        <c:numFmt formatCode="_(* #.##0_);_(* \(#.##0\);_(* &quot;-&quot;??_);_(@_)" sourceLinked="1"/>
        <c:majorTickMark val="out"/>
        <c:minorTickMark val="none"/>
        <c:tickLblPos val="nextTo"/>
        <c:crossAx val="1024719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5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ĐỒ TỔNG SỐ CHI</a:t>
            </a:r>
          </a:p>
          <a:p>
            <a:pPr>
              <a:defRPr/>
            </a:pPr>
            <a:r>
              <a:rPr lang="en-US" sz="25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 NĂM 2016-2020</a:t>
            </a:r>
            <a:endParaRPr lang="en-US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'KE HOACH TAI CHINH'!$B$39</c:f>
              <c:strCache>
                <c:ptCount val="1"/>
                <c:pt idx="0">
                  <c:v>THẶNG DƯ (THÂM HỤT)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3333333333333592E-3"/>
                  <c:y val="-0.20833333333333334"/>
                </c:manualLayout>
              </c:layout>
              <c:tx>
                <c:rich>
                  <a:bodyPr/>
                  <a:lstStyle/>
                  <a:p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 84.724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0.240740740740740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109.382</a:t>
                    </a:r>
                    <a:r>
                      <a:rPr lang="en-US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3333333333332829E-3"/>
                  <c:y val="-0.2546296296296296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128.136</a:t>
                    </a:r>
                    <a:r>
                      <a:rPr lang="en-US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0.3055555555555555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153.859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555555555555558E-3"/>
                  <c:y val="-0.34722222222222227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179.163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 HOACH TAI CHINH'!$C$38:$G$38</c:f>
              <c:strCache>
                <c:ptCount val="5"/>
                <c:pt idx="0">
                  <c:v>Năm 2016</c:v>
                </c:pt>
                <c:pt idx="1">
                  <c:v>Năm 2017</c:v>
                </c:pt>
                <c:pt idx="2">
                  <c:v>Năm 2018</c:v>
                </c:pt>
                <c:pt idx="3">
                  <c:v>Năm 2019</c:v>
                </c:pt>
                <c:pt idx="4">
                  <c:v>Năm 2020</c:v>
                </c:pt>
              </c:strCache>
            </c:strRef>
          </c:cat>
          <c:val>
            <c:numRef>
              <c:f>'KE HOACH TAI CHINH'!$C$39:$G$39</c:f>
              <c:numCache>
                <c:formatCode>_(* #.##0_);_(* \(#.##0\);_(* "-"??_);_(@_)</c:formatCode>
                <c:ptCount val="5"/>
                <c:pt idx="0">
                  <c:v>3593.3280000000086</c:v>
                </c:pt>
                <c:pt idx="1">
                  <c:v>6295.7542499999981</c:v>
                </c:pt>
                <c:pt idx="2">
                  <c:v>12394.969500000007</c:v>
                </c:pt>
                <c:pt idx="3">
                  <c:v>18945.213000000018</c:v>
                </c:pt>
                <c:pt idx="4">
                  <c:v>28099.355999999971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7099264"/>
        <c:axId val="107101184"/>
        <c:axId val="0"/>
      </c:bar3DChart>
      <c:catAx>
        <c:axId val="107099264"/>
        <c:scaling>
          <c:orientation val="minMax"/>
        </c:scaling>
        <c:delete val="0"/>
        <c:axPos val="b"/>
        <c:majorTickMark val="out"/>
        <c:minorTickMark val="none"/>
        <c:tickLblPos val="nextTo"/>
        <c:crossAx val="107101184"/>
        <c:crosses val="autoZero"/>
        <c:auto val="1"/>
        <c:lblAlgn val="ctr"/>
        <c:lblOffset val="100"/>
        <c:noMultiLvlLbl val="0"/>
      </c:catAx>
      <c:valAx>
        <c:axId val="107101184"/>
        <c:scaling>
          <c:orientation val="minMax"/>
        </c:scaling>
        <c:delete val="0"/>
        <c:axPos val="l"/>
        <c:majorGridlines/>
        <c:numFmt formatCode="_(* #.##0_);_(* \(#.##0\);_(* &quot;-&quot;??_);_(@_)" sourceLinked="1"/>
        <c:majorTickMark val="out"/>
        <c:minorTickMark val="none"/>
        <c:tickLblPos val="nextTo"/>
        <c:crossAx val="1070992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>
                <a:solidFill>
                  <a:srgbClr val="FF0000"/>
                </a:solidFill>
              </a:defRPr>
            </a:pP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5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ĐỒ </a:t>
            </a:r>
            <a:r>
              <a:rPr lang="vi-VN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THẶNG </a:t>
            </a:r>
            <a:r>
              <a:rPr lang="vi-VN" sz="2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 (THÂM HỤT</a:t>
            </a:r>
            <a:r>
              <a:rPr lang="vi-VN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5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>
                <a:solidFill>
                  <a:srgbClr val="FF0000"/>
                </a:solidFill>
              </a:defRPr>
            </a:pP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TỪ</a:t>
            </a:r>
            <a:r>
              <a:rPr lang="en-US" sz="25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NĂM 2016-2020</a:t>
            </a:r>
            <a:r>
              <a:rPr lang="vi-VN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vi-VN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'KE HOACH TAI CHINH'!$B$39</c:f>
              <c:strCache>
                <c:ptCount val="1"/>
                <c:pt idx="0">
                  <c:v>THẶNG DƯ (THÂM HỤT)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8.3333333333333332E-3"/>
                  <c:y val="-0.10648148148148148"/>
                </c:manualLayout>
              </c:layout>
              <c:tx>
                <c:rich>
                  <a:bodyPr/>
                  <a:lstStyle/>
                  <a:p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 3.593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9E-3"/>
                  <c:y val="-0.111111111111111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6.296</a:t>
                    </a:r>
                    <a:r>
                      <a:rPr lang="en-US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3333333333333332E-3"/>
                  <c:y val="-0.1759259259259258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12.395</a:t>
                    </a:r>
                    <a:r>
                      <a:rPr lang="en-US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777777777777779E-3"/>
                  <c:y val="-0.2685185185185184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18.945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777777777777779E-3"/>
                  <c:y val="-0.3287037037037037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28.099</a:t>
                    </a:r>
                    <a:r>
                      <a:rPr lang="en-US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 HOACH TAI CHINH'!$C$38:$G$38</c:f>
              <c:strCache>
                <c:ptCount val="5"/>
                <c:pt idx="0">
                  <c:v>Năm 2016</c:v>
                </c:pt>
                <c:pt idx="1">
                  <c:v>Năm 2017</c:v>
                </c:pt>
                <c:pt idx="2">
                  <c:v>Năm 2018</c:v>
                </c:pt>
                <c:pt idx="3">
                  <c:v>Năm 2019</c:v>
                </c:pt>
                <c:pt idx="4">
                  <c:v>Năm 2020</c:v>
                </c:pt>
              </c:strCache>
            </c:strRef>
          </c:cat>
          <c:val>
            <c:numRef>
              <c:f>'KE HOACH TAI CHINH'!$C$39:$G$39</c:f>
              <c:numCache>
                <c:formatCode>_(* #.##0_);_(* \(#.##0\);_(* "-"??_);_(@_)</c:formatCode>
                <c:ptCount val="5"/>
                <c:pt idx="0">
                  <c:v>3593.3280000000086</c:v>
                </c:pt>
                <c:pt idx="1">
                  <c:v>6295.7542499999981</c:v>
                </c:pt>
                <c:pt idx="2">
                  <c:v>12394.969500000007</c:v>
                </c:pt>
                <c:pt idx="3">
                  <c:v>18945.213000000018</c:v>
                </c:pt>
                <c:pt idx="4">
                  <c:v>28099.355999999971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7959040"/>
        <c:axId val="108082688"/>
        <c:axId val="0"/>
      </c:bar3DChart>
      <c:catAx>
        <c:axId val="107959040"/>
        <c:scaling>
          <c:orientation val="minMax"/>
        </c:scaling>
        <c:delete val="0"/>
        <c:axPos val="b"/>
        <c:majorTickMark val="out"/>
        <c:minorTickMark val="none"/>
        <c:tickLblPos val="nextTo"/>
        <c:crossAx val="108082688"/>
        <c:crosses val="autoZero"/>
        <c:auto val="1"/>
        <c:lblAlgn val="ctr"/>
        <c:lblOffset val="100"/>
        <c:noMultiLvlLbl val="0"/>
      </c:catAx>
      <c:valAx>
        <c:axId val="108082688"/>
        <c:scaling>
          <c:orientation val="minMax"/>
        </c:scaling>
        <c:delete val="0"/>
        <c:axPos val="l"/>
        <c:majorGridlines/>
        <c:numFmt formatCode="_(* #.##0_);_(* \(#.##0\);_(* &quot;-&quot;??_);_(@_)" sourceLinked="1"/>
        <c:majorTickMark val="out"/>
        <c:minorTickMark val="none"/>
        <c:tickLblPos val="nextTo"/>
        <c:crossAx val="1079590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4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00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8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06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3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77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7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12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9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1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10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E5BA4-5808-4955-ABD1-D88E0ADD05D7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12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295400"/>
            <a:ext cx="7772400" cy="3733800"/>
          </a:xfrm>
        </p:spPr>
        <p:txBody>
          <a:bodyPr>
            <a:normAutofit/>
          </a:bodyPr>
          <a:lstStyle/>
          <a:p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TỪ NĂM 2016-2020</a:t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47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2812379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KẾ HOẠCH TÀI CHÍNH</a:t>
            </a:r>
          </a:p>
          <a:p>
            <a:pPr algn="ctr"/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TỪ NĂM 2016-2020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457200"/>
            <a:ext cx="701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CAO ĐẲNG LÝ TỰ TRỌNG THÀNH PHỐ HỒ CHÍ MINH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520647"/>
            <a:ext cx="5334000" cy="80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0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654" y="104745"/>
            <a:ext cx="8686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 TOÁN SỐ LƯỢNG SINH VIÊN TỪ NĂM 2016-2020</a:t>
            </a:r>
            <a:endParaRPr lang="en-US" sz="2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855881"/>
              </p:ext>
            </p:extLst>
          </p:nvPr>
        </p:nvGraphicFramePr>
        <p:xfrm>
          <a:off x="243953" y="1066800"/>
          <a:ext cx="8458202" cy="404521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828800"/>
                <a:gridCol w="1295400"/>
                <a:gridCol w="1295400"/>
                <a:gridCol w="1371600"/>
                <a:gridCol w="1273178"/>
                <a:gridCol w="1393824"/>
              </a:tblGrid>
              <a:tr h="879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tiêu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 2016</a:t>
                      </a:r>
                      <a:endParaRPr lang="vi-VN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 2017</a:t>
                      </a:r>
                      <a:endParaRPr lang="vi-VN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Năm 2018 </a:t>
                      </a:r>
                      <a:endParaRPr lang="vi-VN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2019 </a:t>
                      </a:r>
                      <a:endParaRPr lang="vi-VN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2020 </a:t>
                      </a:r>
                      <a:endParaRPr lang="vi-VN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83594">
                <a:tc>
                  <a:txBody>
                    <a:bodyPr/>
                    <a:lstStyle/>
                    <a:p>
                      <a:pPr algn="ctr" fontAlgn="ctr"/>
                      <a:r>
                        <a:rPr lang="vi-VN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 Hệ Cao đẳng</a:t>
                      </a:r>
                      <a:endParaRPr lang="vi-VN" sz="2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4.708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6.610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8.541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10.141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11.766 </a:t>
                      </a:r>
                      <a:endParaRPr lang="en-US" sz="2500" b="0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35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 Hệ Trung cấp</a:t>
                      </a:r>
                      <a:endParaRPr lang="en-US" sz="2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</a:t>
                      </a:r>
                      <a:r>
                        <a:rPr lang="en-US" sz="2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1.493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2.375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3.289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4.359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5.797 </a:t>
                      </a:r>
                      <a:endParaRPr lang="en-US" sz="2500" b="0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35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lang="en-US" sz="2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Trung</a:t>
                      </a:r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5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n-US" sz="2500" u="none" strike="noStrike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phổ</a:t>
                      </a:r>
                      <a:r>
                        <a:rPr lang="en-US" sz="25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500" u="none" strike="noStrike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thông</a:t>
                      </a:r>
                      <a:endParaRPr lang="en-US" sz="2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lang="en-US" sz="2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236 </a:t>
                      </a:r>
                      <a:endParaRPr lang="en-US" sz="2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79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Tổng</a:t>
                      </a:r>
                      <a:r>
                        <a:rPr lang="en-US" sz="2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cộng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en-US" sz="2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7.017 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9.221 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11.830 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14.500 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17.563 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7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8839200" cy="63246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071531"/>
              </p:ext>
            </p:extLst>
          </p:nvPr>
        </p:nvGraphicFramePr>
        <p:xfrm>
          <a:off x="228599" y="838200"/>
          <a:ext cx="8458201" cy="5437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7783"/>
                <a:gridCol w="2566125"/>
                <a:gridCol w="1078319"/>
                <a:gridCol w="1132915"/>
                <a:gridCol w="1073769"/>
                <a:gridCol w="1078319"/>
                <a:gridCol w="1000971"/>
              </a:tblGrid>
              <a:tr h="3040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tiêu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 2016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Năm 2017 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Năm 2018 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2019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2020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TỔNG SỐ THU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88.318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115.678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140.531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172.804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207.263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ngân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sách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47.656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53.252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60.178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72.206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75.816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phí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33.878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53.674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77.350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97.036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125.627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6.784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8.752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3.003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3.563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5.819 </a:t>
                      </a:r>
                    </a:p>
                  </a:txBody>
                  <a:tcPr marL="0" marR="0" marT="0" marB="0" anchor="b"/>
                </a:tc>
              </a:tr>
              <a:tr h="332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THƯỜNG XUYÊN NGÂN SÁCH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47.656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53.252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60.178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72.206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75.816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thanh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toán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36.593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39.713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40.617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48.717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51.153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nghiệp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chuyên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môn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7.294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8.712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12.784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14.585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15.315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3.127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4.596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6.407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8.460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8.883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khoản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642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231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370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444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466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NGUỒN HỌC PHÍ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30.284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48.254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64.955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78.090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99.183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thanh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toán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9.237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10.286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14.674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24.555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41.175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nghiệp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chuyên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môn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2.510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5.949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6.830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8.758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10.171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2.288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7.051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8.611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9.256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9.909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khoản chi khác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16.250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24.967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34.840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35.521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37.928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NGUỒN KHÁC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6.784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7.877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3.003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3.563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4.164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thanh toán cá nhân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4.557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5.266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1.798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2.199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2.388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nghiệp vụ chuyên môn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1.302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1.810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225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294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514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  23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  15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 25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 36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45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khoản chi khác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903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 786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  954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1.034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1.218 </a:t>
                      </a: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TỔNG SỐ CHI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84.724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109.382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128.136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153.859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179.163 </a:t>
                      </a:r>
                    </a:p>
                  </a:txBody>
                  <a:tcPr marL="0" marR="0" marT="0" marB="0" anchor="b"/>
                </a:tc>
              </a:tr>
              <a:tr h="332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THẶNG DƯ (THÂM HỤT) 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3.593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   6.296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12.395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 18.945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   28.099 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9654" y="104745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HOẠCH TÀI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 TỪ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 2016-2020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504855"/>
            <a:ext cx="1577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ĐVT: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81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002364"/>
              </p:ext>
            </p:extLst>
          </p:nvPr>
        </p:nvGraphicFramePr>
        <p:xfrm>
          <a:off x="457200" y="685800"/>
          <a:ext cx="8153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175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6812779"/>
              </p:ext>
            </p:extLst>
          </p:nvPr>
        </p:nvGraphicFramePr>
        <p:xfrm>
          <a:off x="533400" y="914400"/>
          <a:ext cx="83058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8469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33628"/>
              </p:ext>
            </p:extLst>
          </p:nvPr>
        </p:nvGraphicFramePr>
        <p:xfrm>
          <a:off x="304800" y="609600"/>
          <a:ext cx="84582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7480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</TotalTime>
  <Words>499</Words>
  <Application>Microsoft Office PowerPoint</Application>
  <PresentationFormat>On-screen Show (4:3)</PresentationFormat>
  <Paragraphs>213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TỪ NĂM 2016-2020 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ROADMAPS: Business Plan  5 years : 2016-2020</dc:title>
  <dc:creator>user</dc:creator>
  <cp:lastModifiedBy>user</cp:lastModifiedBy>
  <cp:revision>21</cp:revision>
  <cp:lastPrinted>2018-10-12T01:48:22Z</cp:lastPrinted>
  <dcterms:created xsi:type="dcterms:W3CDTF">2018-10-04T06:56:57Z</dcterms:created>
  <dcterms:modified xsi:type="dcterms:W3CDTF">2018-10-17T03:55:30Z</dcterms:modified>
</cp:coreProperties>
</file>